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rygada 1918"/>
      <p:regular r:id="rId17"/>
    </p:embeddedFont>
    <p:embeddedFont>
      <p:font typeface="Brygada 1918"/>
      <p:regular r:id="rId18"/>
    </p:embeddedFont>
    <p:embeddedFont>
      <p:font typeface="Brygada 1918"/>
      <p:regular r:id="rId19"/>
    </p:embeddedFont>
    <p:embeddedFont>
      <p:font typeface="Brygada 1918"/>
      <p:regular r:id="rId20"/>
    </p:embeddedFont>
    <p:embeddedFont>
      <p:font typeface="Montserrat Medium"/>
      <p:regular r:id="rId21"/>
    </p:embeddedFont>
    <p:embeddedFont>
      <p:font typeface="Montserrat Medium"/>
      <p:regular r:id="rId22"/>
    </p:embeddedFont>
    <p:embeddedFont>
      <p:font typeface="Montserrat Medium"/>
      <p:regular r:id="rId23"/>
    </p:embeddedFont>
    <p:embeddedFont>
      <p:font typeface="Montserrat Medium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slideLayout" Target="../slideLayouts/slideLayout5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9" Type="http://schemas.openxmlformats.org/officeDocument/2006/relationships/slideLayout" Target="../slideLayouts/slideLayout7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2555796"/>
            <a:ext cx="7645479" cy="142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Evolusi Teknologi Seluler: Dari 1G hingga 5G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49260" y="4303990"/>
            <a:ext cx="7645479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Perjalanan teknologi seluler telah mengubah cara kita berkomunikasi dan berinteraksi dengan dunia. Dari suara analog sederhana hingga konektivitas ultra-cepat 5G, setiap generasi membawa inovasi yang signifikan.</a:t>
            </a:r>
            <a:endParaRPr lang="en-US" sz="16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666036"/>
            <a:ext cx="7645479" cy="142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Kunci Keberhasilan di Era Digital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35660" y="2414230"/>
            <a:ext cx="7645479" cy="3881199"/>
          </a:xfrm>
          <a:prstGeom prst="roundRect">
            <a:avLst>
              <a:gd name="adj" fmla="val 827"/>
            </a:avLst>
          </a:prstGeom>
          <a:solidFill>
            <a:srgbClr val="4D1529"/>
          </a:solidFill>
          <a:ln/>
        </p:spPr>
      </p:sp>
      <p:sp>
        <p:nvSpPr>
          <p:cNvPr id="5" name="Shape 2"/>
          <p:cNvSpPr/>
          <p:nvPr/>
        </p:nvSpPr>
        <p:spPr>
          <a:xfrm>
            <a:off x="6235660" y="2414230"/>
            <a:ext cx="3822740" cy="2283023"/>
          </a:xfrm>
          <a:prstGeom prst="roundRect">
            <a:avLst>
              <a:gd name="adj" fmla="val 1407"/>
            </a:avLst>
          </a:prstGeom>
          <a:solidFill>
            <a:srgbClr val="4D1529"/>
          </a:solidFill>
          <a:ln/>
        </p:spPr>
      </p:sp>
      <p:sp>
        <p:nvSpPr>
          <p:cNvPr id="6" name="Text 3"/>
          <p:cNvSpPr/>
          <p:nvPr/>
        </p:nvSpPr>
        <p:spPr>
          <a:xfrm>
            <a:off x="6449735" y="2628305"/>
            <a:ext cx="3039785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Inovasi Berkelanjutan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449735" y="3113484"/>
            <a:ext cx="3394591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Terus beradaptasi dengan teknologi baru adalah kunci untuk tetap relevan di industri telekomunikasi.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10058400" y="2414230"/>
            <a:ext cx="3822740" cy="2283023"/>
          </a:xfrm>
          <a:prstGeom prst="rect">
            <a:avLst/>
          </a:prstGeom>
          <a:solidFill>
            <a:srgbClr val="4D1529"/>
          </a:solidFill>
          <a:ln/>
        </p:spPr>
      </p:sp>
      <p:sp>
        <p:nvSpPr>
          <p:cNvPr id="9" name="Shape 6"/>
          <p:cNvSpPr/>
          <p:nvPr/>
        </p:nvSpPr>
        <p:spPr>
          <a:xfrm>
            <a:off x="10058400" y="2414230"/>
            <a:ext cx="30480" cy="2283023"/>
          </a:xfrm>
          <a:prstGeom prst="roundRect">
            <a:avLst>
              <a:gd name="adj" fmla="val 105366"/>
            </a:avLst>
          </a:prstGeom>
          <a:solidFill>
            <a:srgbClr val="662E42"/>
          </a:solidFill>
          <a:ln/>
        </p:spPr>
      </p:sp>
      <p:sp>
        <p:nvSpPr>
          <p:cNvPr id="10" name="Text 7"/>
          <p:cNvSpPr/>
          <p:nvPr/>
        </p:nvSpPr>
        <p:spPr>
          <a:xfrm>
            <a:off x="10272474" y="2628305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Interkoneksi Sistem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272474" y="3113484"/>
            <a:ext cx="3394591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Memastikan semua komponen jaringan bekerja harmonis untuk efisiensi maksimal.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35660" y="4697254"/>
            <a:ext cx="7645479" cy="1598176"/>
          </a:xfrm>
          <a:prstGeom prst="rect">
            <a:avLst/>
          </a:prstGeom>
          <a:solidFill>
            <a:srgbClr val="4D1529"/>
          </a:solidFill>
          <a:ln/>
        </p:spPr>
      </p:sp>
      <p:sp>
        <p:nvSpPr>
          <p:cNvPr id="13" name="Shape 10"/>
          <p:cNvSpPr/>
          <p:nvPr/>
        </p:nvSpPr>
        <p:spPr>
          <a:xfrm>
            <a:off x="6235660" y="4697254"/>
            <a:ext cx="7645479" cy="30480"/>
          </a:xfrm>
          <a:prstGeom prst="roundRect">
            <a:avLst>
              <a:gd name="adj" fmla="val 105366"/>
            </a:avLst>
          </a:prstGeom>
          <a:solidFill>
            <a:srgbClr val="662E42"/>
          </a:solidFill>
          <a:ln/>
        </p:spPr>
      </p:sp>
      <p:sp>
        <p:nvSpPr>
          <p:cNvPr id="14" name="Text 11"/>
          <p:cNvSpPr/>
          <p:nvPr/>
        </p:nvSpPr>
        <p:spPr>
          <a:xfrm>
            <a:off x="6449735" y="4911328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Infrastruktur Andal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449735" y="5396508"/>
            <a:ext cx="7217331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Investasi pada infrastruktur yang kuat dan pasokan daya yang stabil adalah fondasi utama.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6235660" y="6536293"/>
            <a:ext cx="7645479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Dengan memahami dan menguasai teknologi-teknologi ini, kita dapat membangun masa depan konektivitas yang lebih cerah untuk Indonesia dan dunia.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7946" y="556260"/>
            <a:ext cx="11050905" cy="674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Kronologi Perkembangan Jaringan Seluler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303770" y="1635085"/>
            <a:ext cx="22860" cy="6040636"/>
          </a:xfrm>
          <a:prstGeom prst="roundRect">
            <a:avLst>
              <a:gd name="adj" fmla="val 132744"/>
            </a:avLst>
          </a:prstGeom>
          <a:solidFill>
            <a:srgbClr val="662E42"/>
          </a:solidFill>
          <a:ln/>
        </p:spPr>
      </p:sp>
      <p:sp>
        <p:nvSpPr>
          <p:cNvPr id="4" name="Shape 2"/>
          <p:cNvSpPr/>
          <p:nvPr/>
        </p:nvSpPr>
        <p:spPr>
          <a:xfrm>
            <a:off x="6503610" y="1851184"/>
            <a:ext cx="606862" cy="22860"/>
          </a:xfrm>
          <a:prstGeom prst="roundRect">
            <a:avLst>
              <a:gd name="adj" fmla="val 132744"/>
            </a:avLst>
          </a:prstGeom>
          <a:solidFill>
            <a:srgbClr val="662E42"/>
          </a:solidFill>
          <a:ln/>
        </p:spPr>
      </p:sp>
      <p:sp>
        <p:nvSpPr>
          <p:cNvPr id="5" name="Shape 3"/>
          <p:cNvSpPr/>
          <p:nvPr/>
        </p:nvSpPr>
        <p:spPr>
          <a:xfrm>
            <a:off x="7087612" y="1635085"/>
            <a:ext cx="455176" cy="455176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6" name="Text 4"/>
          <p:cNvSpPr/>
          <p:nvPr/>
        </p:nvSpPr>
        <p:spPr>
          <a:xfrm>
            <a:off x="7153335" y="1660327"/>
            <a:ext cx="323612" cy="404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5"/>
          <p:cNvSpPr/>
          <p:nvPr/>
        </p:nvSpPr>
        <p:spPr>
          <a:xfrm>
            <a:off x="3606403" y="1704618"/>
            <a:ext cx="2697361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1G (1980-an)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707946" y="2163128"/>
            <a:ext cx="5595818" cy="970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Teknologi analog yang hanya mendukung panggilan suara dasar. Ini adalah langkah awal komunikasi seluler pribadi.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519928" y="3064907"/>
            <a:ext cx="606862" cy="22860"/>
          </a:xfrm>
          <a:prstGeom prst="roundRect">
            <a:avLst>
              <a:gd name="adj" fmla="val 132744"/>
            </a:avLst>
          </a:prstGeom>
          <a:solidFill>
            <a:srgbClr val="662E42"/>
          </a:solidFill>
          <a:ln/>
        </p:spPr>
      </p:sp>
      <p:sp>
        <p:nvSpPr>
          <p:cNvPr id="10" name="Shape 8"/>
          <p:cNvSpPr/>
          <p:nvPr/>
        </p:nvSpPr>
        <p:spPr>
          <a:xfrm>
            <a:off x="7087612" y="2848808"/>
            <a:ext cx="455176" cy="455176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11" name="Text 9"/>
          <p:cNvSpPr/>
          <p:nvPr/>
        </p:nvSpPr>
        <p:spPr>
          <a:xfrm>
            <a:off x="7153335" y="2874050"/>
            <a:ext cx="323612" cy="404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2</a:t>
            </a:r>
            <a:endParaRPr lang="en-US" sz="2500" dirty="0"/>
          </a:p>
        </p:txBody>
      </p:sp>
      <p:sp>
        <p:nvSpPr>
          <p:cNvPr id="12" name="Text 10"/>
          <p:cNvSpPr/>
          <p:nvPr/>
        </p:nvSpPr>
        <p:spPr>
          <a:xfrm>
            <a:off x="8326636" y="2918341"/>
            <a:ext cx="2697361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2G (1990-an)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8326636" y="3376851"/>
            <a:ext cx="5595818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Memperkenalkan sinyal digital, SMS, dan MMS, meningkatkan kualitas suara dan keamanan data.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6503610" y="4111109"/>
            <a:ext cx="606862" cy="22860"/>
          </a:xfrm>
          <a:prstGeom prst="roundRect">
            <a:avLst>
              <a:gd name="adj" fmla="val 132744"/>
            </a:avLst>
          </a:prstGeom>
          <a:solidFill>
            <a:srgbClr val="662E42"/>
          </a:solidFill>
          <a:ln/>
        </p:spPr>
      </p:sp>
      <p:sp>
        <p:nvSpPr>
          <p:cNvPr id="15" name="Shape 13"/>
          <p:cNvSpPr/>
          <p:nvPr/>
        </p:nvSpPr>
        <p:spPr>
          <a:xfrm>
            <a:off x="7087612" y="3895011"/>
            <a:ext cx="455176" cy="455176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16" name="Text 14"/>
          <p:cNvSpPr/>
          <p:nvPr/>
        </p:nvSpPr>
        <p:spPr>
          <a:xfrm>
            <a:off x="7153335" y="3920252"/>
            <a:ext cx="323612" cy="404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3</a:t>
            </a:r>
            <a:endParaRPr lang="en-US" sz="2500" dirty="0"/>
          </a:p>
        </p:txBody>
      </p:sp>
      <p:sp>
        <p:nvSpPr>
          <p:cNvPr id="17" name="Text 15"/>
          <p:cNvSpPr/>
          <p:nvPr/>
        </p:nvSpPr>
        <p:spPr>
          <a:xfrm>
            <a:off x="3606403" y="3964543"/>
            <a:ext cx="2697361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3G (2000-an)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707946" y="4423053"/>
            <a:ext cx="5595818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Era internet mobile, memungkinkan akses web, video call, dan aplikasi multimedia.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7519928" y="5157430"/>
            <a:ext cx="606862" cy="22860"/>
          </a:xfrm>
          <a:prstGeom prst="roundRect">
            <a:avLst>
              <a:gd name="adj" fmla="val 132744"/>
            </a:avLst>
          </a:prstGeom>
          <a:solidFill>
            <a:srgbClr val="662E42"/>
          </a:solidFill>
          <a:ln/>
        </p:spPr>
      </p:sp>
      <p:sp>
        <p:nvSpPr>
          <p:cNvPr id="20" name="Shape 18"/>
          <p:cNvSpPr/>
          <p:nvPr/>
        </p:nvSpPr>
        <p:spPr>
          <a:xfrm>
            <a:off x="7087612" y="4941332"/>
            <a:ext cx="455176" cy="455176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21" name="Text 19"/>
          <p:cNvSpPr/>
          <p:nvPr/>
        </p:nvSpPr>
        <p:spPr>
          <a:xfrm>
            <a:off x="7153335" y="4966573"/>
            <a:ext cx="323612" cy="404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4</a:t>
            </a:r>
            <a:endParaRPr lang="en-US" sz="2500" dirty="0"/>
          </a:p>
        </p:txBody>
      </p:sp>
      <p:sp>
        <p:nvSpPr>
          <p:cNvPr id="22" name="Text 20"/>
          <p:cNvSpPr/>
          <p:nvPr/>
        </p:nvSpPr>
        <p:spPr>
          <a:xfrm>
            <a:off x="8326636" y="5010864"/>
            <a:ext cx="2697361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4G (2010-an)</a:t>
            </a:r>
            <a:endParaRPr lang="en-US" sz="2100" dirty="0"/>
          </a:p>
        </p:txBody>
      </p:sp>
      <p:sp>
        <p:nvSpPr>
          <p:cNvPr id="23" name="Text 21"/>
          <p:cNvSpPr/>
          <p:nvPr/>
        </p:nvSpPr>
        <p:spPr>
          <a:xfrm>
            <a:off x="8326636" y="5469374"/>
            <a:ext cx="5595818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Membawa kecepatan tinggi untuk streaming HD, gaming online, dan VoLTE (Voice over LTE).</a:t>
            </a:r>
            <a:endParaRPr lang="en-US" sz="1550" dirty="0"/>
          </a:p>
        </p:txBody>
      </p:sp>
      <p:sp>
        <p:nvSpPr>
          <p:cNvPr id="24" name="Shape 22"/>
          <p:cNvSpPr/>
          <p:nvPr/>
        </p:nvSpPr>
        <p:spPr>
          <a:xfrm>
            <a:off x="6503610" y="6203752"/>
            <a:ext cx="606862" cy="22860"/>
          </a:xfrm>
          <a:prstGeom prst="roundRect">
            <a:avLst>
              <a:gd name="adj" fmla="val 132744"/>
            </a:avLst>
          </a:prstGeom>
          <a:solidFill>
            <a:srgbClr val="662E42"/>
          </a:solidFill>
          <a:ln/>
        </p:spPr>
      </p:sp>
      <p:sp>
        <p:nvSpPr>
          <p:cNvPr id="25" name="Shape 23"/>
          <p:cNvSpPr/>
          <p:nvPr/>
        </p:nvSpPr>
        <p:spPr>
          <a:xfrm>
            <a:off x="7087612" y="5987653"/>
            <a:ext cx="455176" cy="455176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26" name="Text 24"/>
          <p:cNvSpPr/>
          <p:nvPr/>
        </p:nvSpPr>
        <p:spPr>
          <a:xfrm>
            <a:off x="7153335" y="6012894"/>
            <a:ext cx="323612" cy="404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5</a:t>
            </a:r>
            <a:endParaRPr lang="en-US" sz="2500" dirty="0"/>
          </a:p>
        </p:txBody>
      </p:sp>
      <p:sp>
        <p:nvSpPr>
          <p:cNvPr id="27" name="Text 25"/>
          <p:cNvSpPr/>
          <p:nvPr/>
        </p:nvSpPr>
        <p:spPr>
          <a:xfrm>
            <a:off x="3606403" y="6057186"/>
            <a:ext cx="2697361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5G (2020-an)</a:t>
            </a:r>
            <a:endParaRPr lang="en-US" sz="2100" dirty="0"/>
          </a:p>
        </p:txBody>
      </p:sp>
      <p:sp>
        <p:nvSpPr>
          <p:cNvPr id="28" name="Text 26"/>
          <p:cNvSpPr/>
          <p:nvPr/>
        </p:nvSpPr>
        <p:spPr>
          <a:xfrm>
            <a:off x="707946" y="6515695"/>
            <a:ext cx="5595818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Menjanjikan kecepatan super, latensi rendah, dan konektivitas masif untuk IoT, AR/VR, dan AI.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5171" y="326231"/>
            <a:ext cx="6441996" cy="395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Sistem Komunikasi Seluler: GSM vs. CDMA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415171" y="958810"/>
            <a:ext cx="13800058" cy="189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Dua teknologi inti mendominasi era awal komunikasi seluler, masing-masing dengan pendekatan unik dalam mengelola konektivitas.</a:t>
            </a: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415171" y="1400413"/>
            <a:ext cx="3644503" cy="197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GSM (Global System for Mobile Communication)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15171" y="1716762"/>
            <a:ext cx="6755368" cy="189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Digunakan luas di jaringan 2G hingga 4G.</a:t>
            </a:r>
            <a:endParaRPr lang="en-US" sz="900" dirty="0"/>
          </a:p>
        </p:txBody>
      </p:sp>
      <p:sp>
        <p:nvSpPr>
          <p:cNvPr id="6" name="Text 4"/>
          <p:cNvSpPr/>
          <p:nvPr/>
        </p:nvSpPr>
        <p:spPr>
          <a:xfrm>
            <a:off x="415171" y="1947862"/>
            <a:ext cx="6755368" cy="189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Memakai SIM Card untuk identifikasi pengguna.</a:t>
            </a:r>
            <a:endParaRPr lang="en-US" sz="900" dirty="0"/>
          </a:p>
        </p:txBody>
      </p:sp>
      <p:sp>
        <p:nvSpPr>
          <p:cNvPr id="7" name="Text 5"/>
          <p:cNvSpPr/>
          <p:nvPr/>
        </p:nvSpPr>
        <p:spPr>
          <a:xfrm>
            <a:off x="415171" y="2178963"/>
            <a:ext cx="6755368" cy="189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Menawarkan fleksibilitas tinggi untuk berpindah perangkat.</a:t>
            </a:r>
            <a:endParaRPr lang="en-US" sz="9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171" y="2501979"/>
            <a:ext cx="6755368" cy="6755368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467481" y="1400413"/>
            <a:ext cx="2873335" cy="197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CDMA (Code Division Multiple Access)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7467481" y="1716762"/>
            <a:ext cx="6755368" cy="189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Dominan di jaringan 2G dan 3G.</a:t>
            </a:r>
            <a:endParaRPr lang="en-US" sz="900" dirty="0"/>
          </a:p>
        </p:txBody>
      </p:sp>
      <p:sp>
        <p:nvSpPr>
          <p:cNvPr id="11" name="Text 8"/>
          <p:cNvSpPr/>
          <p:nvPr/>
        </p:nvSpPr>
        <p:spPr>
          <a:xfrm>
            <a:off x="7467481" y="1947862"/>
            <a:ext cx="6755368" cy="189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Tidak menggunakan SIM Card, nomor terikat pada perangkat.</a:t>
            </a:r>
            <a:endParaRPr lang="en-US" sz="900" dirty="0"/>
          </a:p>
        </p:txBody>
      </p:sp>
      <p:sp>
        <p:nvSpPr>
          <p:cNvPr id="12" name="Text 9"/>
          <p:cNvSpPr/>
          <p:nvPr/>
        </p:nvSpPr>
        <p:spPr>
          <a:xfrm>
            <a:off x="7467481" y="2178963"/>
            <a:ext cx="6755368" cy="189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Dikenal karena keamanan dan stabilitas panggilan suara.</a:t>
            </a:r>
            <a:endParaRPr lang="en-US" sz="90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481" y="2501979"/>
            <a:ext cx="6755368" cy="6755368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415171" y="9524048"/>
            <a:ext cx="13800058" cy="189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Perbedaan fundamental terletak pada cara otentikasi pengguna: GSM dengan kartu, CDMA dengan kode unik perangkat.</a:t>
            </a:r>
            <a:endParaRPr lang="en-US" sz="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292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126" y="2844403"/>
            <a:ext cx="11926967" cy="59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Microwave Link: Jembatan Nirkabel Telekomunikasi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24126" y="3706178"/>
            <a:ext cx="13382149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Microwave link adalah tulang punggung vital dalam menghubungkan berbagai bagian jaringan telekomunikasi, memungkinkan transmisi data yang cepat dan andal melalui gelombang mikro.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24126" y="4744760"/>
            <a:ext cx="4341852" cy="2869525"/>
          </a:xfrm>
          <a:prstGeom prst="roundRect">
            <a:avLst>
              <a:gd name="adj" fmla="val 3824"/>
            </a:avLst>
          </a:prstGeom>
          <a:solidFill>
            <a:srgbClr val="5C2438"/>
          </a:solidFill>
          <a:ln/>
        </p:spPr>
      </p:sp>
      <p:sp>
        <p:nvSpPr>
          <p:cNvPr id="6" name="Shape 3"/>
          <p:cNvSpPr/>
          <p:nvPr/>
        </p:nvSpPr>
        <p:spPr>
          <a:xfrm>
            <a:off x="624126" y="4721900"/>
            <a:ext cx="4341852" cy="91440"/>
          </a:xfrm>
          <a:prstGeom prst="roundRect">
            <a:avLst>
              <a:gd name="adj" fmla="val 29256"/>
            </a:avLst>
          </a:prstGeom>
          <a:solidFill>
            <a:srgbClr val="FFB393"/>
          </a:solidFill>
          <a:ln/>
        </p:spPr>
      </p:sp>
      <p:sp>
        <p:nvSpPr>
          <p:cNvPr id="7" name="Shape 4"/>
          <p:cNvSpPr/>
          <p:nvPr/>
        </p:nvSpPr>
        <p:spPr>
          <a:xfrm>
            <a:off x="2527518" y="4477345"/>
            <a:ext cx="534948" cy="534948"/>
          </a:xfrm>
          <a:prstGeom prst="roundRect">
            <a:avLst>
              <a:gd name="adj" fmla="val 170933"/>
            </a:avLst>
          </a:prstGeom>
          <a:solidFill>
            <a:srgbClr val="FFB393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8015" y="4637722"/>
            <a:ext cx="213955" cy="21395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25222" y="5190530"/>
            <a:ext cx="2428875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Jenis Microwave Link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825222" y="5594628"/>
            <a:ext cx="3939659" cy="855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Line of Sight (LOS):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Transmisi langsung antara dua titik tanpa halangan, ideal untuk jarak 5–50 km.</a:t>
            </a:r>
            <a:endParaRPr lang="en-US" sz="1400" dirty="0"/>
          </a:p>
        </p:txBody>
      </p:sp>
      <p:sp>
        <p:nvSpPr>
          <p:cNvPr id="11" name="Text 7"/>
          <p:cNvSpPr/>
          <p:nvPr/>
        </p:nvSpPr>
        <p:spPr>
          <a:xfrm>
            <a:off x="825222" y="6557367"/>
            <a:ext cx="3939659" cy="855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Non-Line of Sight (NLOS):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Menggunakan pantulan atau difraksi untuk daerah dengan halangan.</a:t>
            </a:r>
            <a:endParaRPr lang="en-US" sz="1400" dirty="0"/>
          </a:p>
        </p:txBody>
      </p:sp>
      <p:sp>
        <p:nvSpPr>
          <p:cNvPr id="12" name="Shape 8"/>
          <p:cNvSpPr/>
          <p:nvPr/>
        </p:nvSpPr>
        <p:spPr>
          <a:xfrm>
            <a:off x="5144214" y="4744760"/>
            <a:ext cx="4341852" cy="2869525"/>
          </a:xfrm>
          <a:prstGeom prst="roundRect">
            <a:avLst>
              <a:gd name="adj" fmla="val 3824"/>
            </a:avLst>
          </a:prstGeom>
          <a:solidFill>
            <a:srgbClr val="5C2438"/>
          </a:solidFill>
          <a:ln/>
        </p:spPr>
      </p:sp>
      <p:sp>
        <p:nvSpPr>
          <p:cNvPr id="13" name="Shape 9"/>
          <p:cNvSpPr/>
          <p:nvPr/>
        </p:nvSpPr>
        <p:spPr>
          <a:xfrm>
            <a:off x="5144214" y="4721900"/>
            <a:ext cx="4341852" cy="91440"/>
          </a:xfrm>
          <a:prstGeom prst="roundRect">
            <a:avLst>
              <a:gd name="adj" fmla="val 29256"/>
            </a:avLst>
          </a:prstGeom>
          <a:solidFill>
            <a:srgbClr val="FFB393"/>
          </a:solidFill>
          <a:ln/>
        </p:spPr>
      </p:sp>
      <p:sp>
        <p:nvSpPr>
          <p:cNvPr id="14" name="Shape 10"/>
          <p:cNvSpPr/>
          <p:nvPr/>
        </p:nvSpPr>
        <p:spPr>
          <a:xfrm>
            <a:off x="7047607" y="4477345"/>
            <a:ext cx="534948" cy="534948"/>
          </a:xfrm>
          <a:prstGeom prst="roundRect">
            <a:avLst>
              <a:gd name="adj" fmla="val 170933"/>
            </a:avLst>
          </a:prstGeom>
          <a:solidFill>
            <a:srgbClr val="FFB393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08103" y="4637722"/>
            <a:ext cx="213955" cy="213955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5345311" y="5190530"/>
            <a:ext cx="2377916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Fungsi &amp; Manfaat</a:t>
            </a:r>
            <a:endParaRPr lang="en-US" sz="1850" dirty="0"/>
          </a:p>
        </p:txBody>
      </p:sp>
      <p:sp>
        <p:nvSpPr>
          <p:cNvPr id="17" name="Text 12"/>
          <p:cNvSpPr/>
          <p:nvPr/>
        </p:nvSpPr>
        <p:spPr>
          <a:xfrm>
            <a:off x="5345311" y="5594628"/>
            <a:ext cx="3939659" cy="1141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Menghubungkan menara BTS, transmisi data, suara, dan video, serta digunakan dalam infrastruktur telekomunikasi dan militer.</a:t>
            </a:r>
            <a:endParaRPr lang="en-US" sz="1400" dirty="0"/>
          </a:p>
        </p:txBody>
      </p:sp>
      <p:sp>
        <p:nvSpPr>
          <p:cNvPr id="18" name="Shape 13"/>
          <p:cNvSpPr/>
          <p:nvPr/>
        </p:nvSpPr>
        <p:spPr>
          <a:xfrm>
            <a:off x="9664303" y="4744760"/>
            <a:ext cx="4341852" cy="2869525"/>
          </a:xfrm>
          <a:prstGeom prst="roundRect">
            <a:avLst>
              <a:gd name="adj" fmla="val 3824"/>
            </a:avLst>
          </a:prstGeom>
          <a:solidFill>
            <a:srgbClr val="5C2438"/>
          </a:solidFill>
          <a:ln/>
        </p:spPr>
      </p:sp>
      <p:sp>
        <p:nvSpPr>
          <p:cNvPr id="19" name="Shape 14"/>
          <p:cNvSpPr/>
          <p:nvPr/>
        </p:nvSpPr>
        <p:spPr>
          <a:xfrm>
            <a:off x="9664303" y="4721900"/>
            <a:ext cx="4341852" cy="91440"/>
          </a:xfrm>
          <a:prstGeom prst="roundRect">
            <a:avLst>
              <a:gd name="adj" fmla="val 29256"/>
            </a:avLst>
          </a:prstGeom>
          <a:solidFill>
            <a:srgbClr val="FFB393"/>
          </a:solidFill>
          <a:ln/>
        </p:spPr>
      </p:sp>
      <p:sp>
        <p:nvSpPr>
          <p:cNvPr id="20" name="Shape 15"/>
          <p:cNvSpPr/>
          <p:nvPr/>
        </p:nvSpPr>
        <p:spPr>
          <a:xfrm>
            <a:off x="11567696" y="4477345"/>
            <a:ext cx="534948" cy="534948"/>
          </a:xfrm>
          <a:prstGeom prst="roundRect">
            <a:avLst>
              <a:gd name="adj" fmla="val 170933"/>
            </a:avLst>
          </a:prstGeom>
          <a:solidFill>
            <a:srgbClr val="FFB393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28192" y="4637722"/>
            <a:ext cx="213955" cy="213955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9865400" y="5190530"/>
            <a:ext cx="2377916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Kendala &amp; Solusi</a:t>
            </a:r>
            <a:endParaRPr lang="en-US" sz="1850" dirty="0"/>
          </a:p>
        </p:txBody>
      </p:sp>
      <p:sp>
        <p:nvSpPr>
          <p:cNvPr id="23" name="Text 17"/>
          <p:cNvSpPr/>
          <p:nvPr/>
        </p:nvSpPr>
        <p:spPr>
          <a:xfrm>
            <a:off x="9865400" y="5594628"/>
            <a:ext cx="3939659" cy="1141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Kendala: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Cuaca buruk, interferensi, dan jarak. </a:t>
            </a:r>
            <a:pPr algn="l" indent="0" marL="0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Solusi: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Penambahan repeater, antena tinggi, dan pemilihan frekuensi yang optimal.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2093000"/>
            <a:ext cx="7645479" cy="142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Internet of Things (IoT): Dunia yang Terhubung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35660" y="3841194"/>
            <a:ext cx="7645479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IoT adalah jaringan perangkat fisik yang tertanam dengan sensor, perangkat lunak, dan teknologi lain yang menghubungkan dan bertukar data melalui internet.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6235660" y="5109329"/>
            <a:ext cx="7645479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Teknologi ini menciptakan lingkungan di mana objek sehari-hari dapat berkomunikasi dan bekerja sama, meningkatkan efisiensi dan kenyamanan.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1636752"/>
            <a:ext cx="9336405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Penerapan IoT di Berbagai Bidang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49260" y="2778443"/>
            <a:ext cx="642223" cy="64222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59017" y="2959060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Pertanian Cerdas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59017" y="3444240"/>
            <a:ext cx="5522357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Sensor kelembapan tanah mengaktifkan irigasi otomatis, mengoptimalkan penggunaan air dan hasil panen.</a:t>
            </a:r>
            <a:endParaRPr lang="en-US" sz="16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8907" y="2778443"/>
            <a:ext cx="642223" cy="64222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58664" y="2959060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Kesehatan Personal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58664" y="3444240"/>
            <a:ext cx="5522476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Smartwatch memantau detak jantung dan aktivitas fisik, memberikan data kesehatan real-time kepada pengguna dan tenaga medis.</a:t>
            </a:r>
            <a:endParaRPr lang="en-US" sz="16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260" y="4899660"/>
            <a:ext cx="642223" cy="64222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59017" y="5080278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Industri 4.0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59017" y="5565458"/>
            <a:ext cx="5522357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Mesin pabrik yang terkoneksi memungkinkan pemeliharaan prediktif dan manajemen produksi yang lebih efisien.</a:t>
            </a:r>
            <a:endParaRPr lang="en-US" sz="16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48907" y="4899660"/>
            <a:ext cx="642223" cy="64222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58664" y="5080278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Rumah Pintar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58664" y="5565458"/>
            <a:ext cx="5522476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Pengendalian jarak jauh untuk lampu, AC, dan kamera CCTV, menciptakan lingkungan rumah yang aman dan nyaman.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0769" y="521970"/>
            <a:ext cx="7815263" cy="1265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Media Transmisi: Menghubungkan Dunia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6150769" y="2072283"/>
            <a:ext cx="7815263" cy="911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Media transmisi adalah jalur fisik atau nirkabel yang memungkinkan data mengalir antar perangkat. Pemilihannya krusial untuk kecepatan dan stabilitas jaringan.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6150769" y="3387090"/>
            <a:ext cx="2531269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Media Kabel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150769" y="3893225"/>
            <a:ext cx="3676055" cy="911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UTP (Unshielded Twisted Pair):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Fleksibel dan umum digunakan untuk LAN.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6150769" y="4871204"/>
            <a:ext cx="3676055" cy="911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Coaxial: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Digunakan untuk TV kabel dan koneksi internet jarak pendek.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150769" y="5849183"/>
            <a:ext cx="3676055" cy="911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Fiber Optic: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Kecepatan tinggi dan kapasitas besar, ideal untuk jarak jauh.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150769" y="6931581"/>
            <a:ext cx="3676055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B393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Kelebihan: Stabilitas tinggi dan kecepatan konsisten.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10297597" y="3387090"/>
            <a:ext cx="3105269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Media Nirkabel (Wireless)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10297597" y="3893225"/>
            <a:ext cx="3676055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WiFi: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Jaringan lokal nirkabel untuk perangkat pribadi.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10297597" y="4567357"/>
            <a:ext cx="3676055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Bluetooth: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Koneksi jarak dekat antar perangkat.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10297597" y="5241488"/>
            <a:ext cx="3676055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Microwave &amp; Satelit: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Transmisi jarak jauh untuk skala luas.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10297597" y="6020038"/>
            <a:ext cx="3676055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Kelebihan: Fleksibilitas dan mobilitas yang tak tertandingi.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5666" y="552807"/>
            <a:ext cx="8012668" cy="1077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Power Supply: Jantung Infrastruktur Jaringan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565666" y="1872734"/>
            <a:ext cx="8012668" cy="516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Setiap perangkat jaringan membutuhkan pasokan daya yang stabil untuk beroperasi. Sistem power supply adalah komponen kritis yang memastikan konektivitas tanpa henti.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565666" y="2571512"/>
            <a:ext cx="3925491" cy="3174563"/>
          </a:xfrm>
          <a:prstGeom prst="roundRect">
            <a:avLst>
              <a:gd name="adj" fmla="val 3456"/>
            </a:avLst>
          </a:prstGeom>
          <a:solidFill>
            <a:srgbClr val="5C2438"/>
          </a:solidFill>
          <a:ln w="22860">
            <a:solidFill>
              <a:srgbClr val="662E42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542806" y="2571512"/>
            <a:ext cx="91440" cy="3174563"/>
          </a:xfrm>
          <a:prstGeom prst="roundRect">
            <a:avLst>
              <a:gd name="adj" fmla="val 26513"/>
            </a:avLst>
          </a:prstGeom>
          <a:solidFill>
            <a:srgbClr val="FFB393"/>
          </a:solidFill>
          <a:ln/>
        </p:spPr>
      </p:sp>
      <p:sp>
        <p:nvSpPr>
          <p:cNvPr id="7" name="Text 4"/>
          <p:cNvSpPr/>
          <p:nvPr/>
        </p:nvSpPr>
        <p:spPr>
          <a:xfrm>
            <a:off x="818674" y="2755940"/>
            <a:ext cx="2154912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Fungsi Utama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818674" y="3122176"/>
            <a:ext cx="3488055" cy="1033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Menyediakan dan menjaga tegangan listrik yang stabil untuk semua perangkat jaringan, mencegah kerusakan dan gangguan layanan.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4652724" y="2571512"/>
            <a:ext cx="3925610" cy="3174563"/>
          </a:xfrm>
          <a:prstGeom prst="roundRect">
            <a:avLst>
              <a:gd name="adj" fmla="val 3456"/>
            </a:avLst>
          </a:prstGeom>
          <a:solidFill>
            <a:srgbClr val="5C2438"/>
          </a:solidFill>
          <a:ln w="22860">
            <a:solidFill>
              <a:srgbClr val="662E42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4629864" y="2571512"/>
            <a:ext cx="91440" cy="3174563"/>
          </a:xfrm>
          <a:prstGeom prst="roundRect">
            <a:avLst>
              <a:gd name="adj" fmla="val 26513"/>
            </a:avLst>
          </a:prstGeom>
          <a:solidFill>
            <a:srgbClr val="FFB393"/>
          </a:solidFill>
          <a:ln/>
        </p:spPr>
      </p:sp>
      <p:sp>
        <p:nvSpPr>
          <p:cNvPr id="11" name="Text 8"/>
          <p:cNvSpPr/>
          <p:nvPr/>
        </p:nvSpPr>
        <p:spPr>
          <a:xfrm>
            <a:off x="4905732" y="2755940"/>
            <a:ext cx="2154912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Contoh Penting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4905732" y="3122176"/>
            <a:ext cx="3488174" cy="775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Adaptor Modem/Router: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Mengubah daya AC ke DC untuk perangkat individu.</a:t>
            </a:r>
            <a:endParaRPr lang="en-US" sz="1250" dirty="0"/>
          </a:p>
        </p:txBody>
      </p:sp>
      <p:sp>
        <p:nvSpPr>
          <p:cNvPr id="13" name="Text 10"/>
          <p:cNvSpPr/>
          <p:nvPr/>
        </p:nvSpPr>
        <p:spPr>
          <a:xfrm>
            <a:off x="4905732" y="3954185"/>
            <a:ext cx="3488174" cy="775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UPS (Uninterruptible Power Supply):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Memberikan cadangan daya saat listrik padam, menjaga operasional.</a:t>
            </a:r>
            <a:endParaRPr lang="en-US" sz="1250" dirty="0"/>
          </a:p>
        </p:txBody>
      </p:sp>
      <p:sp>
        <p:nvSpPr>
          <p:cNvPr id="14" name="Text 11"/>
          <p:cNvSpPr/>
          <p:nvPr/>
        </p:nvSpPr>
        <p:spPr>
          <a:xfrm>
            <a:off x="4905732" y="4786193"/>
            <a:ext cx="3488174" cy="775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Power Supply Server: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Unit khusus untuk perangkat server dengan konsumsi daya tinggi.</a:t>
            </a:r>
            <a:endParaRPr lang="en-US" sz="1250" dirty="0"/>
          </a:p>
        </p:txBody>
      </p:sp>
      <p:sp>
        <p:nvSpPr>
          <p:cNvPr id="15" name="Shape 12"/>
          <p:cNvSpPr/>
          <p:nvPr/>
        </p:nvSpPr>
        <p:spPr>
          <a:xfrm>
            <a:off x="565666" y="5907643"/>
            <a:ext cx="3925491" cy="1769031"/>
          </a:xfrm>
          <a:prstGeom prst="roundRect">
            <a:avLst>
              <a:gd name="adj" fmla="val 6203"/>
            </a:avLst>
          </a:prstGeom>
          <a:solidFill>
            <a:srgbClr val="5C2438"/>
          </a:solidFill>
          <a:ln w="22860">
            <a:solidFill>
              <a:srgbClr val="662E42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542806" y="5907643"/>
            <a:ext cx="91440" cy="1769031"/>
          </a:xfrm>
          <a:prstGeom prst="roundRect">
            <a:avLst>
              <a:gd name="adj" fmla="val 26513"/>
            </a:avLst>
          </a:prstGeom>
          <a:solidFill>
            <a:srgbClr val="FFB393"/>
          </a:solidFill>
          <a:ln/>
        </p:spPr>
      </p:sp>
      <p:sp>
        <p:nvSpPr>
          <p:cNvPr id="17" name="Text 14"/>
          <p:cNvSpPr/>
          <p:nvPr/>
        </p:nvSpPr>
        <p:spPr>
          <a:xfrm>
            <a:off x="818674" y="6092071"/>
            <a:ext cx="2154912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Stabilitas Jaringan</a:t>
            </a:r>
            <a:endParaRPr lang="en-US" sz="1650" dirty="0"/>
          </a:p>
        </p:txBody>
      </p:sp>
      <p:sp>
        <p:nvSpPr>
          <p:cNvPr id="18" name="Text 15"/>
          <p:cNvSpPr/>
          <p:nvPr/>
        </p:nvSpPr>
        <p:spPr>
          <a:xfrm>
            <a:off x="818674" y="6458307"/>
            <a:ext cx="3488055" cy="1033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Pasokan daya yang andal adalah fondasi untuk kinerja jaringan yang optimal dan untuk mencegah data hilang atau kerusakan peralatan.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7628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4130278"/>
            <a:ext cx="10580727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Membangun Masa Depan Konektivitas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49260" y="5164931"/>
            <a:ext cx="131318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Evolusi teknologi jaringan, dari 1G hingga 5G, bersama dengan inovasi seperti IoT, microwave link, dan media transmisi canggih, secara kolektif menciptakan ekosistem konektivitas global yang cepat, efisien, dan andal.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49260" y="6090642"/>
            <a:ext cx="131318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Pemahaman mendalam tentang elemen-elemen ini sangat penting bagi mahasiswa teknik, teknisi jaringan, dan profesional telekomunikasi untuk beradaptasi dengan lanskap teknologi yang terus berubah.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2025-11-28T00:48:28Z</dcterms:created>
  <dcterms:modified xsi:type="dcterms:W3CDTF">2025-11-28T00:48:28Z</dcterms:modified>
</cp:coreProperties>
</file>